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258" r:id="rId3"/>
    <p:sldId id="259" r:id="rId4"/>
    <p:sldId id="260" r:id="rId5"/>
    <p:sldId id="264" r:id="rId6"/>
    <p:sldId id="306" r:id="rId7"/>
    <p:sldId id="265" r:id="rId8"/>
    <p:sldId id="261" r:id="rId9"/>
    <p:sldId id="262" r:id="rId10"/>
    <p:sldId id="263" r:id="rId11"/>
    <p:sldId id="266" r:id="rId12"/>
    <p:sldId id="308" r:id="rId13"/>
    <p:sldId id="267" r:id="rId14"/>
    <p:sldId id="268" r:id="rId15"/>
    <p:sldId id="269" r:id="rId16"/>
    <p:sldId id="270" r:id="rId17"/>
    <p:sldId id="276" r:id="rId18"/>
    <p:sldId id="272" r:id="rId19"/>
    <p:sldId id="273" r:id="rId20"/>
    <p:sldId id="274" r:id="rId21"/>
    <p:sldId id="275" r:id="rId22"/>
    <p:sldId id="271" r:id="rId23"/>
    <p:sldId id="277" r:id="rId24"/>
    <p:sldId id="278" r:id="rId25"/>
    <p:sldId id="279" r:id="rId26"/>
    <p:sldId id="280" r:id="rId27"/>
    <p:sldId id="281" r:id="rId28"/>
    <p:sldId id="282" r:id="rId29"/>
    <p:sldId id="309" r:id="rId30"/>
    <p:sldId id="310" r:id="rId31"/>
    <p:sldId id="283" r:id="rId32"/>
    <p:sldId id="284" r:id="rId33"/>
    <p:sldId id="313" r:id="rId34"/>
    <p:sldId id="285" r:id="rId35"/>
    <p:sldId id="286" r:id="rId36"/>
    <p:sldId id="312" r:id="rId37"/>
    <p:sldId id="287" r:id="rId38"/>
    <p:sldId id="288" r:id="rId39"/>
    <p:sldId id="314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7" r:id="rId52"/>
    <p:sldId id="300" r:id="rId53"/>
    <p:sldId id="301" r:id="rId54"/>
    <p:sldId id="302" r:id="rId55"/>
    <p:sldId id="303" r:id="rId56"/>
    <p:sldId id="304" r:id="rId57"/>
    <p:sldId id="311" r:id="rId58"/>
    <p:sldId id="305" r:id="rId5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9FC735-E5E7-4219-812B-D93852E64B97}" type="datetimeFigureOut">
              <a:rPr lang="en-US"/>
              <a:pPr>
                <a:defRPr/>
              </a:pPr>
              <a:t>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11B69C-9B9C-4469-93BD-AD63B4FCD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8ACF62-A59A-463B-AC92-9B5FEB0FB00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33FE8-0261-4BC1-9368-EE4D4F32FD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C4810-F459-4424-A550-9AE573747F36}" type="datetimeFigureOut">
              <a:rPr lang="en-US"/>
              <a:pPr>
                <a:defRPr/>
              </a:pPr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F611F-458E-4278-B0FC-7FB696D8F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76DD3-45C2-4946-B20F-AA62CA8ACCCC}" type="datetimeFigureOut">
              <a:rPr lang="en-US"/>
              <a:pPr>
                <a:defRPr/>
              </a:pPr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23678-3445-415E-8049-261FE3243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59C8E-EA00-4313-B65F-EEF11347AC4A}" type="datetimeFigureOut">
              <a:rPr lang="en-US"/>
              <a:pPr>
                <a:defRPr/>
              </a:pPr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AA085-20CE-4D27-8743-205D5F1A7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5A43A-F0FD-4343-889F-02AFFC0E75E9}" type="datetimeFigureOut">
              <a:rPr lang="en-US"/>
              <a:pPr>
                <a:defRPr/>
              </a:pPr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82A0-64F4-4ADC-9984-857E2CA59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534BF-DA24-4514-B97A-3FD63C4BC65A}" type="datetimeFigureOut">
              <a:rPr lang="en-US"/>
              <a:pPr>
                <a:defRPr/>
              </a:pPr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180F8-C76E-4637-BF55-86C1D725B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0983B-1FA8-4473-A916-1C631215A694}" type="datetimeFigureOut">
              <a:rPr lang="en-US"/>
              <a:pPr>
                <a:defRPr/>
              </a:pPr>
              <a:t>2/1/2010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669A-87F4-4383-B4F6-1FE9C802F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72E48-76EB-4755-B537-55D3ADFB4580}" type="datetimeFigureOut">
              <a:rPr lang="en-US"/>
              <a:pPr>
                <a:defRPr/>
              </a:pPr>
              <a:t>2/1/2010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3D94F-2719-452C-A7D1-A2DB28588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1F048-7989-4C38-A012-802459FE89A0}" type="datetimeFigureOut">
              <a:rPr lang="en-US"/>
              <a:pPr>
                <a:defRPr/>
              </a:pPr>
              <a:t>2/1/2010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D9DBB-10B6-441B-AABA-E899A12C8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5D2F9-1B9C-475A-B5BB-A0AC1AFC9009}" type="datetimeFigureOut">
              <a:rPr lang="en-US"/>
              <a:pPr>
                <a:defRPr/>
              </a:pPr>
              <a:t>2/1/2010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4EDF2-1E5D-4B20-BD9A-3B058728F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3740C-B4B7-444E-87FA-A5BD2378BFBE}" type="datetimeFigureOut">
              <a:rPr lang="en-US"/>
              <a:pPr>
                <a:defRPr/>
              </a:pPr>
              <a:t>2/1/2010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85817-4210-4B8F-B9A8-CBCD13CC7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CCC68-3FAC-40EA-86EB-9CC2E5FBD801}" type="datetimeFigureOut">
              <a:rPr lang="en-US"/>
              <a:pPr>
                <a:defRPr/>
              </a:pPr>
              <a:t>2/1/2010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9BCB3-5A56-4076-AE3F-9B3DDA704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7C4576-23D7-4F3C-B4E3-424AFB9834A8}" type="datetimeFigureOut">
              <a:rPr lang="en-US"/>
              <a:pPr>
                <a:defRPr/>
              </a:pPr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59BBD6-6EF0-43B1-875D-C6862008E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 Ten Diagnoses You Can Make With an Ultrasound!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Call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Absence of gestational sac in the uterus</a:t>
            </a:r>
          </a:p>
          <a:p>
            <a:pPr eaLnBrk="1" hangingPunct="1"/>
            <a:r>
              <a:rPr lang="en-US" smtClean="0"/>
              <a:t>A complex mass in the adnexa or fallopian tube</a:t>
            </a:r>
          </a:p>
          <a:p>
            <a:pPr eaLnBrk="1" hangingPunct="1"/>
            <a:r>
              <a:rPr lang="en-US" smtClean="0"/>
              <a:t>Free fluid in the Pouch of Douglas, or even in Morrison’s Pouch!</a:t>
            </a:r>
          </a:p>
          <a:p>
            <a:pPr eaLnBrk="1" hangingPunct="1"/>
            <a:r>
              <a:rPr lang="en-US" smtClean="0"/>
              <a:t>Many women with ectopics have no visible adnexal mass of free fluid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700213"/>
            <a:ext cx="6096000" cy="4324350"/>
          </a:xfrm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3363913" y="6286500"/>
            <a:ext cx="241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Intrauterine pregnancy!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Abnormal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690688"/>
            <a:ext cx="6096000" cy="4343400"/>
          </a:xfrm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814763" y="6243638"/>
            <a:ext cx="1514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Empty uterus!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6429375" y="3573463"/>
            <a:ext cx="1363663" cy="225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7926388" y="3222625"/>
            <a:ext cx="1147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Black is </a:t>
            </a:r>
          </a:p>
          <a:p>
            <a:r>
              <a:rPr lang="en-US">
                <a:latin typeface="Calibri" pitchFamily="34" charset="0"/>
              </a:rPr>
              <a:t>Free fluid!</a:t>
            </a:r>
          </a:p>
        </p:txBody>
      </p:sp>
      <p:sp>
        <p:nvSpPr>
          <p:cNvPr id="9" name="Oval 8"/>
          <p:cNvSpPr/>
          <p:nvPr/>
        </p:nvSpPr>
        <p:spPr>
          <a:xfrm>
            <a:off x="7821613" y="3095625"/>
            <a:ext cx="1279525" cy="8572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2743993" y="4402932"/>
            <a:ext cx="2938463" cy="323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762375" y="6118225"/>
            <a:ext cx="1595438" cy="61277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Abnormal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706563"/>
            <a:ext cx="6096000" cy="4314825"/>
          </a:xfrm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3109913" y="6300788"/>
            <a:ext cx="2924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Complex mass in the adnexa!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Retinal detachment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Number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it Matters </a:t>
            </a:r>
          </a:p>
        </p:txBody>
      </p:sp>
      <p:sp>
        <p:nvSpPr>
          <p:cNvPr id="3072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Patients may have initially localized detachment…</a:t>
            </a:r>
          </a:p>
          <a:p>
            <a:pPr eaLnBrk="1" hangingPunct="1"/>
            <a:r>
              <a:rPr lang="en-US" smtClean="0"/>
              <a:t>Without rapid treatment, the condition quickly develops in to permanent vision loss/blindness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Call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Choose the linear vascular probe and put gel and tegaderm over it</a:t>
            </a:r>
          </a:p>
          <a:p>
            <a:pPr eaLnBrk="1" hangingPunct="1"/>
            <a:r>
              <a:rPr lang="en-US" smtClean="0"/>
              <a:t>You normally shouldn’t see the retina</a:t>
            </a:r>
          </a:p>
          <a:p>
            <a:pPr eaLnBrk="1" hangingPunct="1"/>
            <a:r>
              <a:rPr lang="en-US" smtClean="0"/>
              <a:t>When detached, you see two hyperechoic lines with anechoic fluid in between on the posterior aspect of the eye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</a:t>
            </a:r>
          </a:p>
        </p:txBody>
      </p:sp>
      <p:pic>
        <p:nvPicPr>
          <p:cNvPr id="327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697038"/>
            <a:ext cx="6096000" cy="4333875"/>
          </a:xfrm>
        </p:spPr>
      </p:pic>
      <p:sp>
        <p:nvSpPr>
          <p:cNvPr id="14" name="Freeform 13"/>
          <p:cNvSpPr/>
          <p:nvPr/>
        </p:nvSpPr>
        <p:spPr>
          <a:xfrm>
            <a:off x="3868738" y="3836988"/>
            <a:ext cx="1574800" cy="233362"/>
          </a:xfrm>
          <a:custGeom>
            <a:avLst/>
            <a:gdLst>
              <a:gd name="connsiteX0" fmla="*/ 0 w 1575582"/>
              <a:gd name="connsiteY0" fmla="*/ 60173 h 233434"/>
              <a:gd name="connsiteX1" fmla="*/ 98474 w 1575582"/>
              <a:gd name="connsiteY1" fmla="*/ 116444 h 233434"/>
              <a:gd name="connsiteX2" fmla="*/ 168813 w 1575582"/>
              <a:gd name="connsiteY2" fmla="*/ 130511 h 233434"/>
              <a:gd name="connsiteX3" fmla="*/ 309490 w 1575582"/>
              <a:gd name="connsiteY3" fmla="*/ 158647 h 233434"/>
              <a:gd name="connsiteX4" fmla="*/ 393896 w 1575582"/>
              <a:gd name="connsiteY4" fmla="*/ 172714 h 233434"/>
              <a:gd name="connsiteX5" fmla="*/ 464234 w 1575582"/>
              <a:gd name="connsiteY5" fmla="*/ 186782 h 233434"/>
              <a:gd name="connsiteX6" fmla="*/ 759656 w 1575582"/>
              <a:gd name="connsiteY6" fmla="*/ 228985 h 233434"/>
              <a:gd name="connsiteX7" fmla="*/ 1069145 w 1575582"/>
              <a:gd name="connsiteY7" fmla="*/ 214917 h 233434"/>
              <a:gd name="connsiteX8" fmla="*/ 1125416 w 1575582"/>
              <a:gd name="connsiteY8" fmla="*/ 186782 h 233434"/>
              <a:gd name="connsiteX9" fmla="*/ 1308296 w 1575582"/>
              <a:gd name="connsiteY9" fmla="*/ 158647 h 233434"/>
              <a:gd name="connsiteX10" fmla="*/ 1364567 w 1575582"/>
              <a:gd name="connsiteY10" fmla="*/ 130511 h 233434"/>
              <a:gd name="connsiteX11" fmla="*/ 1463040 w 1575582"/>
              <a:gd name="connsiteY11" fmla="*/ 102376 h 233434"/>
              <a:gd name="connsiteX12" fmla="*/ 1505243 w 1575582"/>
              <a:gd name="connsiteY12" fmla="*/ 74240 h 233434"/>
              <a:gd name="connsiteX13" fmla="*/ 1533379 w 1575582"/>
              <a:gd name="connsiteY13" fmla="*/ 46105 h 233434"/>
              <a:gd name="connsiteX14" fmla="*/ 1575582 w 1575582"/>
              <a:gd name="connsiteY14" fmla="*/ 3902 h 23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75582" h="233434">
                <a:moveTo>
                  <a:pt x="0" y="60173"/>
                </a:moveTo>
                <a:cubicBezTo>
                  <a:pt x="30870" y="80753"/>
                  <a:pt x="62780" y="104546"/>
                  <a:pt x="98474" y="116444"/>
                </a:cubicBezTo>
                <a:cubicBezTo>
                  <a:pt x="121158" y="124005"/>
                  <a:pt x="145616" y="124712"/>
                  <a:pt x="168813" y="130511"/>
                </a:cubicBezTo>
                <a:cubicBezTo>
                  <a:pt x="312102" y="166333"/>
                  <a:pt x="40639" y="117286"/>
                  <a:pt x="309490" y="158647"/>
                </a:cubicBezTo>
                <a:cubicBezTo>
                  <a:pt x="337682" y="162984"/>
                  <a:pt x="365833" y="167612"/>
                  <a:pt x="393896" y="172714"/>
                </a:cubicBezTo>
                <a:cubicBezTo>
                  <a:pt x="417421" y="176991"/>
                  <a:pt x="440564" y="183401"/>
                  <a:pt x="464234" y="186782"/>
                </a:cubicBezTo>
                <a:cubicBezTo>
                  <a:pt x="790799" y="233434"/>
                  <a:pt x="590585" y="195170"/>
                  <a:pt x="759656" y="228985"/>
                </a:cubicBezTo>
                <a:cubicBezTo>
                  <a:pt x="862819" y="224296"/>
                  <a:pt x="966556" y="226754"/>
                  <a:pt x="1069145" y="214917"/>
                </a:cubicBezTo>
                <a:cubicBezTo>
                  <a:pt x="1089978" y="212513"/>
                  <a:pt x="1105780" y="194145"/>
                  <a:pt x="1125416" y="186782"/>
                </a:cubicBezTo>
                <a:cubicBezTo>
                  <a:pt x="1176717" y="167544"/>
                  <a:pt x="1263860" y="163584"/>
                  <a:pt x="1308296" y="158647"/>
                </a:cubicBezTo>
                <a:cubicBezTo>
                  <a:pt x="1327053" y="149268"/>
                  <a:pt x="1344931" y="137874"/>
                  <a:pt x="1364567" y="130511"/>
                </a:cubicBezTo>
                <a:cubicBezTo>
                  <a:pt x="1400633" y="116986"/>
                  <a:pt x="1429025" y="119384"/>
                  <a:pt x="1463040" y="102376"/>
                </a:cubicBezTo>
                <a:cubicBezTo>
                  <a:pt x="1478162" y="94815"/>
                  <a:pt x="1492041" y="84802"/>
                  <a:pt x="1505243" y="74240"/>
                </a:cubicBezTo>
                <a:cubicBezTo>
                  <a:pt x="1515600" y="65955"/>
                  <a:pt x="1525093" y="56462"/>
                  <a:pt x="1533379" y="46105"/>
                </a:cubicBezTo>
                <a:cubicBezTo>
                  <a:pt x="1570263" y="0"/>
                  <a:pt x="1542902" y="3902"/>
                  <a:pt x="1575582" y="390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Abnormal</a:t>
            </a:r>
          </a:p>
        </p:txBody>
      </p:sp>
      <p:pic>
        <p:nvPicPr>
          <p:cNvPr id="33794" name="Content Placeholder 3" descr="Retinal Detachment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4841" r="-14841"/>
          <a:stretch>
            <a:fillRect/>
          </a:stretch>
        </p:blipFill>
        <p:spPr/>
      </p:pic>
      <p:cxnSp>
        <p:nvCxnSpPr>
          <p:cNvPr id="5" name="Straight Arrow Connector 4"/>
          <p:cNvCxnSpPr/>
          <p:nvPr/>
        </p:nvCxnSpPr>
        <p:spPr>
          <a:xfrm rot="10800000">
            <a:off x="5202238" y="3675063"/>
            <a:ext cx="701675" cy="377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Increased intracranial pressure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Number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ABDOMINAL aortic aneurysm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Number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it Matters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“</a:t>
            </a:r>
            <a:r>
              <a:rPr lang="en-US" dirty="0" err="1" smtClean="0"/>
              <a:t>Monro</a:t>
            </a:r>
            <a:r>
              <a:rPr lang="en-US" dirty="0" smtClean="0"/>
              <a:t>-Kellie Hypothesis”: volume inside the skull is fixed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In other words, if you increase the volume of one thing in the brain, you have to decrease the volume of something else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Extremely high pressures can lead to brain </a:t>
            </a:r>
            <a:r>
              <a:rPr lang="en-US" dirty="0" err="1" smtClean="0"/>
              <a:t>herniation</a:t>
            </a:r>
            <a:r>
              <a:rPr lang="en-US" dirty="0" smtClean="0"/>
              <a:t> and death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An dilated optic nerve is a sign of increased intracranial pressure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Place the same linear probe over the eye and find the optic nerve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Draw two lines perpendicular to one another: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Line 1 goes from the back of the eye exactly 3mm posterior down the optic nerve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Line 2 then cuts perpendicularly at the base of Line 1 from one end of the optic nerve to the other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Line 2 should be less than 4.5, otherwise there should be concern for increased ICP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</a:t>
            </a: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697038"/>
            <a:ext cx="6096000" cy="4333875"/>
          </a:xfrm>
        </p:spPr>
      </p:pic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1706563" y="6072188"/>
            <a:ext cx="5827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Calibri" pitchFamily="34" charset="0"/>
              </a:rPr>
              <a:t>A – measure 0.3 cm from the back of the eye</a:t>
            </a:r>
          </a:p>
          <a:p>
            <a:r>
              <a:rPr lang="en-US" b="1" i="1">
                <a:latin typeface="Calibri" pitchFamily="34" charset="0"/>
              </a:rPr>
              <a:t>B – measure the optic nerve where it intersects the “A”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Abnormal</a:t>
            </a:r>
          </a:p>
        </p:txBody>
      </p:sp>
      <p:pic>
        <p:nvPicPr>
          <p:cNvPr id="38914" name="Content Placeholder 3" descr="Elevated ICP Dilated Optic Nerve Sheath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8383" r="-8383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>
          <a:xfrm rot="10800000">
            <a:off x="4851400" y="4229100"/>
            <a:ext cx="701675" cy="377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865313" y="5526088"/>
            <a:ext cx="1228725" cy="29686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1905000" y="6248400"/>
            <a:ext cx="533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Calibri" pitchFamily="34" charset="0"/>
              </a:rPr>
              <a:t>The optic nerve is dilated signifying increased ICP!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Urinary retention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Number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it Matters</a:t>
            </a:r>
          </a:p>
        </p:txBody>
      </p:sp>
      <p:sp>
        <p:nvSpPr>
          <p:cNvPr id="409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OK, OK, maybe not typically a life-threat</a:t>
            </a:r>
          </a:p>
          <a:p>
            <a:pPr eaLnBrk="1" hangingPunct="1"/>
            <a:r>
              <a:rPr lang="en-US" smtClean="0"/>
              <a:t>… but, certainly uncomfortable for the patient</a:t>
            </a:r>
          </a:p>
          <a:p>
            <a:pPr eaLnBrk="1" hangingPunct="1"/>
            <a:r>
              <a:rPr lang="en-US" smtClean="0"/>
              <a:t>And, electrolyte disturbances resulting from post-void diuresis can be significant</a:t>
            </a:r>
          </a:p>
          <a:p>
            <a:pPr eaLnBrk="1" hangingPunct="1"/>
            <a:r>
              <a:rPr lang="en-US" smtClean="0"/>
              <a:t>Ultrasound can quickly help you decide if the patient needs a foley catheter and bladder decompression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Call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Volume estimations of a cylinder</a:t>
            </a:r>
          </a:p>
          <a:p>
            <a:pPr eaLnBrk="1" hangingPunct="1"/>
            <a:r>
              <a:rPr lang="en-US" smtClean="0"/>
              <a:t>Your specific ultrasound machine should have a formula built in</a:t>
            </a:r>
          </a:p>
          <a:p>
            <a:pPr eaLnBrk="1" hangingPunct="1"/>
            <a:r>
              <a:rPr lang="en-US" smtClean="0"/>
              <a:t>Three measurements:</a:t>
            </a:r>
          </a:p>
          <a:p>
            <a:pPr lvl="1" eaLnBrk="1" hangingPunct="1"/>
            <a:r>
              <a:rPr lang="en-US" smtClean="0"/>
              <a:t>D1</a:t>
            </a:r>
          </a:p>
          <a:p>
            <a:pPr lvl="1" eaLnBrk="1" hangingPunct="1"/>
            <a:r>
              <a:rPr lang="en-US" smtClean="0"/>
              <a:t>D2</a:t>
            </a:r>
          </a:p>
          <a:p>
            <a:pPr lvl="1" eaLnBrk="1" hangingPunct="1"/>
            <a:r>
              <a:rPr lang="en-US" smtClean="0"/>
              <a:t>D3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Calculating…</a:t>
            </a: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690688"/>
            <a:ext cx="6096000" cy="4343400"/>
          </a:xfrm>
        </p:spPr>
      </p:pic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2574925" y="6243638"/>
            <a:ext cx="4087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Calibri" pitchFamily="34" charset="0"/>
              </a:rPr>
              <a:t>First measurement, then click “save calc”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Calculating…</a:t>
            </a: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697038"/>
            <a:ext cx="6096000" cy="4333875"/>
          </a:xfrm>
        </p:spPr>
      </p:pic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2566988" y="6286500"/>
            <a:ext cx="4010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Calibri" pitchFamily="34" charset="0"/>
              </a:rPr>
              <a:t>Second measurement, “save calc”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Calculating…</a:t>
            </a: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697038"/>
            <a:ext cx="6096000" cy="4333875"/>
          </a:xfrm>
        </p:spPr>
      </p:pic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963613" y="6105525"/>
            <a:ext cx="7216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>
                <a:latin typeface="Calibri" pitchFamily="34" charset="0"/>
              </a:rPr>
              <a:t>Rotate your probe 90-degrees, then measure once more, click “save calc” </a:t>
            </a:r>
          </a:p>
          <a:p>
            <a:pPr algn="ctr"/>
            <a:r>
              <a:rPr lang="en-US" b="1" i="1">
                <a:latin typeface="Calibri" pitchFamily="34" charset="0"/>
              </a:rPr>
              <a:t>and your volume appears at the bottom!</a:t>
            </a:r>
          </a:p>
        </p:txBody>
      </p:sp>
      <p:sp>
        <p:nvSpPr>
          <p:cNvPr id="6" name="Oval 5"/>
          <p:cNvSpPr/>
          <p:nvPr/>
        </p:nvSpPr>
        <p:spPr>
          <a:xfrm>
            <a:off x="2173288" y="5121275"/>
            <a:ext cx="1293812" cy="9096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it Matters</a:t>
            </a:r>
          </a:p>
        </p:txBody>
      </p:sp>
      <p:sp>
        <p:nvSpPr>
          <p:cNvPr id="1741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medical emergency with a high mortality rate (</a:t>
            </a:r>
            <a:r>
              <a:rPr lang="en-US" i="1" smtClean="0"/>
              <a:t>80% when ruptured</a:t>
            </a:r>
            <a:r>
              <a:rPr lang="en-US" smtClean="0"/>
              <a:t>!)</a:t>
            </a:r>
          </a:p>
          <a:p>
            <a:pPr eaLnBrk="1" hangingPunct="1"/>
            <a:r>
              <a:rPr lang="en-US" smtClean="0"/>
              <a:t>Easily diagnosed with bedside ultrasound…</a:t>
            </a:r>
          </a:p>
          <a:p>
            <a:pPr eaLnBrk="1" hangingPunct="1"/>
            <a:r>
              <a:rPr lang="en-US" smtClean="0"/>
              <a:t>…but, difficult to diagnose by clinical history alone </a:t>
            </a:r>
          </a:p>
          <a:p>
            <a:pPr eaLnBrk="1" hangingPunct="1"/>
            <a:r>
              <a:rPr lang="en-US" smtClean="0"/>
              <a:t>“classic” symptoms are actually quite infrequent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Check for hydro!</a:t>
            </a: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690688"/>
            <a:ext cx="6096000" cy="4343400"/>
          </a:xfrm>
        </p:spPr>
      </p:pic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3663950" y="6272213"/>
            <a:ext cx="184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Calibri" pitchFamily="34" charset="0"/>
              </a:rPr>
              <a:t>Normal kidneys…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GALLBLADDER DISEASE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Number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it Matters</a:t>
            </a:r>
          </a:p>
        </p:txBody>
      </p:sp>
      <p:sp>
        <p:nvSpPr>
          <p:cNvPr id="4813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quick and easy diagnostic tool that does not require radiation!</a:t>
            </a:r>
          </a:p>
          <a:p>
            <a:pPr eaLnBrk="1" hangingPunct="1"/>
            <a:r>
              <a:rPr lang="en-US" smtClean="0"/>
              <a:t>Significant complications when missed or misdiagnosed:</a:t>
            </a:r>
          </a:p>
          <a:p>
            <a:pPr lvl="1" eaLnBrk="1" hangingPunct="1"/>
            <a:r>
              <a:rPr lang="en-US" smtClean="0"/>
              <a:t>Perforation</a:t>
            </a:r>
          </a:p>
          <a:p>
            <a:pPr lvl="1" eaLnBrk="1" hangingPunct="1"/>
            <a:r>
              <a:rPr lang="en-US" smtClean="0"/>
              <a:t>Ascending cholangitis </a:t>
            </a:r>
            <a:r>
              <a:rPr lang="en-US" smtClean="0">
                <a:sym typeface="Wingdings" pitchFamily="2" charset="2"/>
              </a:rPr>
              <a:t> sepsis 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Call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Wingdings" pitchFamily="2" charset="2"/>
              </a:rPr>
              <a:t>Three views: a view in long axis, transverse axis, and left lateral decubitus (to see if the stone moves!)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Look for the common bile duct to see if it is dilated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Signs of cholecystitis: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Gallbladder wall that is bigger than .5 cm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Fluid around the gallbladder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</a:t>
            </a: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697038"/>
            <a:ext cx="6096000" cy="4333875"/>
          </a:xfrm>
        </p:spPr>
      </p:pic>
      <p:sp>
        <p:nvSpPr>
          <p:cNvPr id="5" name="Oval 4"/>
          <p:cNvSpPr/>
          <p:nvPr/>
        </p:nvSpPr>
        <p:spPr>
          <a:xfrm>
            <a:off x="2208213" y="5246688"/>
            <a:ext cx="985837" cy="47942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Abnormal</a:t>
            </a: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706563"/>
            <a:ext cx="6096000" cy="4314825"/>
          </a:xfrm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4797425" y="2786063"/>
            <a:ext cx="2822575" cy="211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4627563" y="3911600"/>
            <a:ext cx="2992437" cy="55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05" name="TextBox 10"/>
          <p:cNvSpPr txBox="1">
            <a:spLocks noChangeArrowheads="1"/>
          </p:cNvSpPr>
          <p:nvPr/>
        </p:nvSpPr>
        <p:spPr bwMode="auto">
          <a:xfrm>
            <a:off x="7835900" y="2462213"/>
            <a:ext cx="1093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Stones in </a:t>
            </a:r>
          </a:p>
          <a:p>
            <a:r>
              <a:rPr lang="en-US">
                <a:latin typeface="Calibri" pitchFamily="34" charset="0"/>
              </a:rPr>
              <a:t>the GB</a:t>
            </a:r>
          </a:p>
        </p:txBody>
      </p:sp>
      <p:sp>
        <p:nvSpPr>
          <p:cNvPr id="12" name="Oval 11"/>
          <p:cNvSpPr/>
          <p:nvPr/>
        </p:nvSpPr>
        <p:spPr>
          <a:xfrm>
            <a:off x="7667625" y="2405063"/>
            <a:ext cx="1293813" cy="67627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07" name="TextBox 15"/>
          <p:cNvSpPr txBox="1">
            <a:spLocks noChangeArrowheads="1"/>
          </p:cNvSpPr>
          <p:nvPr/>
        </p:nvSpPr>
        <p:spPr bwMode="auto">
          <a:xfrm>
            <a:off x="7807325" y="3671888"/>
            <a:ext cx="1274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Stones </a:t>
            </a:r>
          </a:p>
          <a:p>
            <a:r>
              <a:rPr lang="en-US">
                <a:latin typeface="Calibri" pitchFamily="34" charset="0"/>
              </a:rPr>
              <a:t>shadowing!</a:t>
            </a:r>
          </a:p>
        </p:txBody>
      </p:sp>
      <p:sp>
        <p:nvSpPr>
          <p:cNvPr id="17" name="Oval 16"/>
          <p:cNvSpPr/>
          <p:nvPr/>
        </p:nvSpPr>
        <p:spPr>
          <a:xfrm>
            <a:off x="7624763" y="3559175"/>
            <a:ext cx="1449387" cy="8715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Abnormal</a:t>
            </a: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697038"/>
            <a:ext cx="6096000" cy="4333875"/>
          </a:xfrm>
        </p:spPr>
      </p:pic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1524000" y="6288088"/>
            <a:ext cx="60960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Calibri" pitchFamily="34" charset="0"/>
              </a:rPr>
              <a:t>Thick gallbladder wall, measured here at 0.76cm!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Pleural effusion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Number 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it Matters</a:t>
            </a:r>
          </a:p>
        </p:txBody>
      </p:sp>
      <p:sp>
        <p:nvSpPr>
          <p:cNvPr id="5427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treatable cause of shortness of breath frequently encountered in the ED</a:t>
            </a:r>
          </a:p>
          <a:p>
            <a:pPr eaLnBrk="1" hangingPunct="1"/>
            <a:r>
              <a:rPr lang="en-US" smtClean="0"/>
              <a:t>Often visible on chest x-ray, but difficult to quantify</a:t>
            </a:r>
          </a:p>
          <a:p>
            <a:pPr eaLnBrk="1" hangingPunct="1"/>
            <a:r>
              <a:rPr lang="en-US" smtClean="0"/>
              <a:t>US can also aid in finding the best location for thoracocentesis or chest tube placement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Call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the linea vascular probe and place it in three locations – anterior, posterior, and axillary</a:t>
            </a:r>
          </a:p>
          <a:p>
            <a:pPr eaLnBrk="1" hangingPunct="1"/>
            <a:r>
              <a:rPr lang="en-US" smtClean="0"/>
              <a:t>Look for hypoechoic (black) dead space between the granular appearing lung and the bright, hyperechoic pleura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Call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Examine the entire aorta with the 3.5 MHz curvilinear transducer down to the iliacs</a:t>
            </a:r>
          </a:p>
          <a:p>
            <a:pPr eaLnBrk="1" hangingPunct="1"/>
            <a:r>
              <a:rPr lang="en-US" smtClean="0"/>
              <a:t>Visualize the aorta above and below the renal arteries and measure (should be &lt; 3 cm)</a:t>
            </a:r>
          </a:p>
          <a:p>
            <a:pPr eaLnBrk="1" hangingPunct="1"/>
            <a:r>
              <a:rPr lang="en-US" smtClean="0"/>
              <a:t>Measure the iliacs on both sides, below the aortic bifurcation (should be &lt; 1.5 cm)</a:t>
            </a:r>
          </a:p>
          <a:p>
            <a:pPr eaLnBrk="1" hangingPunct="1"/>
            <a:r>
              <a:rPr lang="en-US" smtClean="0"/>
              <a:t>Measurement should be in the transverse plain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</a:t>
            </a: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690688"/>
            <a:ext cx="6096000" cy="4343400"/>
          </a:xfrm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5373688" y="4360863"/>
            <a:ext cx="2246312" cy="211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20025" y="4038600"/>
            <a:ext cx="936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Normal </a:t>
            </a:r>
          </a:p>
          <a:p>
            <a:pPr algn="ctr"/>
            <a:r>
              <a:rPr lang="en-US">
                <a:latin typeface="Calibri" pitchFamily="34" charset="0"/>
              </a:rPr>
              <a:t>lung</a:t>
            </a:r>
          </a:p>
        </p:txBody>
      </p:sp>
      <p:sp>
        <p:nvSpPr>
          <p:cNvPr id="8" name="Oval 7"/>
          <p:cNvSpPr/>
          <p:nvPr/>
        </p:nvSpPr>
        <p:spPr>
          <a:xfrm>
            <a:off x="7605713" y="3981450"/>
            <a:ext cx="1293812" cy="67468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5191125" y="2349500"/>
            <a:ext cx="2414588" cy="1631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24800" y="2025650"/>
            <a:ext cx="831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Pleural</a:t>
            </a:r>
          </a:p>
          <a:p>
            <a:pPr algn="ctr"/>
            <a:r>
              <a:rPr lang="en-US">
                <a:latin typeface="Calibri" pitchFamily="34" charset="0"/>
              </a:rPr>
              <a:t>lining</a:t>
            </a:r>
          </a:p>
        </p:txBody>
      </p:sp>
      <p:sp>
        <p:nvSpPr>
          <p:cNvPr id="12" name="Oval 11"/>
          <p:cNvSpPr/>
          <p:nvPr/>
        </p:nvSpPr>
        <p:spPr>
          <a:xfrm>
            <a:off x="7620000" y="1997075"/>
            <a:ext cx="1293813" cy="67468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24000" y="2349500"/>
            <a:ext cx="2659063" cy="969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1997075"/>
            <a:ext cx="731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Soft</a:t>
            </a:r>
          </a:p>
          <a:p>
            <a:pPr algn="ctr"/>
            <a:r>
              <a:rPr lang="en-US">
                <a:latin typeface="Calibri" pitchFamily="34" charset="0"/>
              </a:rPr>
              <a:t>tissue</a:t>
            </a:r>
          </a:p>
        </p:txBody>
      </p:sp>
      <p:sp>
        <p:nvSpPr>
          <p:cNvPr id="17" name="Oval 16"/>
          <p:cNvSpPr/>
          <p:nvPr/>
        </p:nvSpPr>
        <p:spPr>
          <a:xfrm>
            <a:off x="153988" y="1984375"/>
            <a:ext cx="1295400" cy="67468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  <p:bldP spid="12" grpId="0" animBg="1"/>
      <p:bldP spid="16" grpId="0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Abnormal</a:t>
            </a: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697038"/>
            <a:ext cx="6096000" cy="4333875"/>
          </a:xfrm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5359400" y="3067050"/>
            <a:ext cx="2260600" cy="463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40663" y="2716213"/>
            <a:ext cx="944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Pleural </a:t>
            </a:r>
          </a:p>
          <a:p>
            <a:pPr algn="ctr"/>
            <a:r>
              <a:rPr lang="en-US">
                <a:latin typeface="Calibri" pitchFamily="34" charset="0"/>
              </a:rPr>
              <a:t>effusion</a:t>
            </a:r>
          </a:p>
        </p:txBody>
      </p:sp>
      <p:sp>
        <p:nvSpPr>
          <p:cNvPr id="8" name="Oval 7"/>
          <p:cNvSpPr/>
          <p:nvPr/>
        </p:nvSpPr>
        <p:spPr>
          <a:xfrm>
            <a:off x="7620000" y="2686050"/>
            <a:ext cx="1293813" cy="67627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5486400" y="4403725"/>
            <a:ext cx="2119313" cy="238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48575" y="4094163"/>
            <a:ext cx="1344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Compressed</a:t>
            </a:r>
          </a:p>
          <a:p>
            <a:pPr algn="ctr"/>
            <a:r>
              <a:rPr lang="en-US">
                <a:latin typeface="Calibri" pitchFamily="34" charset="0"/>
              </a:rPr>
              <a:t>lung</a:t>
            </a:r>
          </a:p>
        </p:txBody>
      </p:sp>
      <p:sp>
        <p:nvSpPr>
          <p:cNvPr id="13" name="Oval 12"/>
          <p:cNvSpPr/>
          <p:nvPr/>
        </p:nvSpPr>
        <p:spPr>
          <a:xfrm>
            <a:off x="7648575" y="3911600"/>
            <a:ext cx="1344613" cy="914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Pericardial effusion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Number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it Matters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cause of cardiovascular collapse that requires emergent treatment </a:t>
            </a:r>
          </a:p>
          <a:p>
            <a:pPr eaLnBrk="1" hangingPunct="1"/>
            <a:r>
              <a:rPr lang="en-US" smtClean="0"/>
              <a:t>US can quickly diagnose the problem and guide safe treatment (pericardiocentesis)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Call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Best seen on subxiphoid view with the cardiac probe as an anechoic (black) area surrounding the echogenic (bright) heart</a:t>
            </a:r>
          </a:p>
          <a:p>
            <a:pPr eaLnBrk="1" hangingPunct="1"/>
            <a:r>
              <a:rPr lang="en-US" smtClean="0"/>
              <a:t>Ideally you see a four-chamber view to assess for ventricular collapse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</a:t>
            </a:r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690688"/>
            <a:ext cx="60960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Abnormal</a:t>
            </a:r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700213"/>
            <a:ext cx="6096000" cy="4324350"/>
          </a:xfrm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5596731" y="5234782"/>
            <a:ext cx="1185863" cy="393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468" name="TextBox 6"/>
          <p:cNvSpPr txBox="1">
            <a:spLocks noChangeArrowheads="1"/>
          </p:cNvSpPr>
          <p:nvPr/>
        </p:nvSpPr>
        <p:spPr bwMode="auto">
          <a:xfrm>
            <a:off x="5395913" y="6215063"/>
            <a:ext cx="198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Pericardial effusion</a:t>
            </a:r>
          </a:p>
        </p:txBody>
      </p:sp>
      <p:sp>
        <p:nvSpPr>
          <p:cNvPr id="8" name="Oval 7"/>
          <p:cNvSpPr/>
          <p:nvPr/>
        </p:nvSpPr>
        <p:spPr>
          <a:xfrm>
            <a:off x="5345113" y="6067425"/>
            <a:ext cx="2032000" cy="67468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Free fluid in the abdomen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Number 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it Matters</a:t>
            </a:r>
          </a:p>
        </p:txBody>
      </p:sp>
      <p:sp>
        <p:nvSpPr>
          <p:cNvPr id="6451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the case of a trauma patient, generally means the patient is bleeding</a:t>
            </a:r>
          </a:p>
          <a:p>
            <a:pPr eaLnBrk="1" hangingPunct="1"/>
            <a:r>
              <a:rPr lang="en-US" smtClean="0"/>
              <a:t>A surgical emergency, and an indication for an exploratory laparotomy</a:t>
            </a:r>
          </a:p>
          <a:p>
            <a:pPr eaLnBrk="1" hangingPunct="1"/>
            <a:r>
              <a:rPr lang="en-US" smtClean="0"/>
              <a:t>Much less invasive that other tests for free fluid (DPL)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Call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FAST Exam, a focused assessment with sonography in trauma, which literally should be a fast exam!</a:t>
            </a:r>
          </a:p>
          <a:p>
            <a:pPr lvl="1" eaLnBrk="1" hangingPunct="1"/>
            <a:r>
              <a:rPr lang="en-US" smtClean="0"/>
              <a:t>Four views in the abdomen: Morrison’s pouch, the splenorenal gutter, subxiphoid space, suprapubic space</a:t>
            </a:r>
          </a:p>
          <a:p>
            <a:pPr eaLnBrk="1" hangingPunct="1"/>
            <a:r>
              <a:rPr lang="en-US" smtClean="0"/>
              <a:t>If you see fluid, there is at least 250 mL in the abdomen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</a:t>
            </a:r>
          </a:p>
        </p:txBody>
      </p:sp>
      <p:sp>
        <p:nvSpPr>
          <p:cNvPr id="19458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smtClean="0"/>
              <a:t>Suprarenal aorta			</a:t>
            </a:r>
          </a:p>
        </p:txBody>
      </p:sp>
      <p:sp>
        <p:nvSpPr>
          <p:cNvPr id="19459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Infrarenal aorta</a:t>
            </a:r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2709863"/>
            <a:ext cx="4041775" cy="2881312"/>
          </a:xfrm>
        </p:spPr>
      </p:pic>
      <p:pic>
        <p:nvPicPr>
          <p:cNvPr id="1946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714625"/>
            <a:ext cx="4040188" cy="2871788"/>
          </a:xfrm>
        </p:spPr>
      </p:pic>
      <p:sp>
        <p:nvSpPr>
          <p:cNvPr id="19462" name="TextBox 13"/>
          <p:cNvSpPr txBox="1">
            <a:spLocks noChangeArrowheads="1"/>
          </p:cNvSpPr>
          <p:nvPr/>
        </p:nvSpPr>
        <p:spPr bwMode="auto">
          <a:xfrm>
            <a:off x="2271713" y="6007100"/>
            <a:ext cx="4600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Calibri" pitchFamily="34" charset="0"/>
              </a:rPr>
              <a:t>Both should measure about the same!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</a:t>
            </a:r>
          </a:p>
        </p:txBody>
      </p:sp>
      <p:sp>
        <p:nvSpPr>
          <p:cNvPr id="66562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Morrison’s Pouch</a:t>
            </a:r>
          </a:p>
        </p:txBody>
      </p:sp>
      <p:sp>
        <p:nvSpPr>
          <p:cNvPr id="66563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Splenorenal Recess</a:t>
            </a:r>
          </a:p>
        </p:txBody>
      </p:sp>
      <p:pic>
        <p:nvPicPr>
          <p:cNvPr id="6656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717800"/>
            <a:ext cx="4040188" cy="2865438"/>
          </a:xfrm>
        </p:spPr>
      </p:pic>
      <p:pic>
        <p:nvPicPr>
          <p:cNvPr id="6656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713038"/>
            <a:ext cx="4041775" cy="2874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</a:t>
            </a:r>
          </a:p>
        </p:txBody>
      </p:sp>
      <p:sp>
        <p:nvSpPr>
          <p:cNvPr id="67586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Heart</a:t>
            </a:r>
          </a:p>
        </p:txBody>
      </p:sp>
      <p:sp>
        <p:nvSpPr>
          <p:cNvPr id="67587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Bladder</a:t>
            </a:r>
          </a:p>
        </p:txBody>
      </p:sp>
      <p:pic>
        <p:nvPicPr>
          <p:cNvPr id="6758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2716213"/>
            <a:ext cx="4041775" cy="2868612"/>
          </a:xfrm>
        </p:spPr>
      </p:pic>
      <p:pic>
        <p:nvPicPr>
          <p:cNvPr id="6758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711450"/>
            <a:ext cx="4040188" cy="2878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Abnormal</a:t>
            </a:r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690688"/>
            <a:ext cx="6096000" cy="4343400"/>
          </a:xfrm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4305300" y="2813050"/>
            <a:ext cx="3314700" cy="520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612" name="TextBox 6"/>
          <p:cNvSpPr txBox="1">
            <a:spLocks noChangeArrowheads="1"/>
          </p:cNvSpPr>
          <p:nvPr/>
        </p:nvSpPr>
        <p:spPr bwMode="auto">
          <a:xfrm>
            <a:off x="7821613" y="2600325"/>
            <a:ext cx="114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Free fluid!</a:t>
            </a:r>
          </a:p>
        </p:txBody>
      </p:sp>
      <p:sp>
        <p:nvSpPr>
          <p:cNvPr id="9" name="Oval 8"/>
          <p:cNvSpPr/>
          <p:nvPr/>
        </p:nvSpPr>
        <p:spPr>
          <a:xfrm>
            <a:off x="7653338" y="2487613"/>
            <a:ext cx="1447800" cy="55086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DVT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Number 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it Matters</a:t>
            </a:r>
          </a:p>
        </p:txBody>
      </p:sp>
      <p:sp>
        <p:nvSpPr>
          <p:cNvPr id="7065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common disorder in critically-ill patients</a:t>
            </a:r>
          </a:p>
          <a:p>
            <a:pPr eaLnBrk="1" hangingPunct="1"/>
            <a:r>
              <a:rPr lang="en-US" smtClean="0"/>
              <a:t>When untreated can go on to cause pulmonary embolism, which is potentially deadly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Call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the linear probe, take four image clips:</a:t>
            </a:r>
          </a:p>
          <a:p>
            <a:pPr lvl="1" eaLnBrk="1" hangingPunct="1"/>
            <a:r>
              <a:rPr lang="en-US" smtClean="0"/>
              <a:t>Three of the clips should be of you compressing the deep veins of the thigh at different locations (common femoral vein, superficial femoral vein, popliteal vein); the veins should completely collapse</a:t>
            </a:r>
          </a:p>
          <a:p>
            <a:pPr lvl="1" eaLnBrk="1" hangingPunct="1"/>
            <a:r>
              <a:rPr lang="en-US" smtClean="0"/>
              <a:t>One clip should be in doppler mode while looking at any of these three veins, with a 2</a:t>
            </a:r>
            <a:r>
              <a:rPr lang="en-US" baseline="30000" smtClean="0"/>
              <a:t>nd</a:t>
            </a:r>
            <a:r>
              <a:rPr lang="en-US" smtClean="0"/>
              <a:t> operator squeezing the calf to prove “augmentation”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</a:t>
            </a:r>
          </a:p>
        </p:txBody>
      </p:sp>
      <p:sp>
        <p:nvSpPr>
          <p:cNvPr id="7270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Popliteal vein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With compression… vein disappears!</a:t>
            </a:r>
            <a:endParaRPr lang="en-US" dirty="0"/>
          </a:p>
        </p:txBody>
      </p:sp>
      <p:pic>
        <p:nvPicPr>
          <p:cNvPr id="7270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2713038"/>
            <a:ext cx="4041775" cy="2874962"/>
          </a:xfrm>
        </p:spPr>
      </p:pic>
      <p:pic>
        <p:nvPicPr>
          <p:cNvPr id="7270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720975"/>
            <a:ext cx="4040188" cy="2859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 Augmentation</a:t>
            </a:r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404938"/>
            <a:ext cx="6096000" cy="4324350"/>
          </a:xfrm>
        </p:spPr>
      </p:pic>
      <p:sp>
        <p:nvSpPr>
          <p:cNvPr id="73731" name="TextBox 9"/>
          <p:cNvSpPr txBox="1">
            <a:spLocks noChangeArrowheads="1"/>
          </p:cNvSpPr>
          <p:nvPr/>
        </p:nvSpPr>
        <p:spPr bwMode="auto">
          <a:xfrm>
            <a:off x="1323975" y="5878513"/>
            <a:ext cx="6496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Calibri" pitchFamily="34" charset="0"/>
              </a:rPr>
              <a:t>Doppler the femoral vein while simultaneously squeezing the calf!</a:t>
            </a:r>
          </a:p>
          <a:p>
            <a:pPr algn="ctr"/>
            <a:r>
              <a:rPr lang="en-US" b="1" i="1">
                <a:latin typeface="Calibri" pitchFamily="34" charset="0"/>
              </a:rPr>
              <a:t>The spike is normal – means blood flow gets back up from the calf to the thigh!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Abnormal</a:t>
            </a:r>
          </a:p>
        </p:txBody>
      </p:sp>
      <p:pic>
        <p:nvPicPr>
          <p:cNvPr id="74754" name="Content Placeholder 3" descr="DVT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4311" r="-1431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690688"/>
            <a:ext cx="6096000" cy="4343400"/>
          </a:xfrm>
        </p:spPr>
      </p:pic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3336925" y="6272213"/>
            <a:ext cx="257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Calibri" pitchFamily="34" charset="0"/>
              </a:rPr>
              <a:t>Clean, no out-pouchings!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36925" y="2813050"/>
            <a:ext cx="2909888" cy="492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336925" y="3305175"/>
            <a:ext cx="2909888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Abnormal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776413"/>
            <a:ext cx="6096000" cy="4171950"/>
          </a:xfrm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3179763" y="5043487"/>
            <a:ext cx="1828800" cy="295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3784600" y="6272213"/>
            <a:ext cx="1209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Aneurysm!</a:t>
            </a:r>
          </a:p>
        </p:txBody>
      </p:sp>
      <p:sp>
        <p:nvSpPr>
          <p:cNvPr id="10" name="Oval 9"/>
          <p:cNvSpPr/>
          <p:nvPr/>
        </p:nvSpPr>
        <p:spPr>
          <a:xfrm>
            <a:off x="3700463" y="6134100"/>
            <a:ext cx="1293812" cy="67468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Ectopic pregnancy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Number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it Matters</a:t>
            </a:r>
          </a:p>
        </p:txBody>
      </p:sp>
      <p:sp>
        <p:nvSpPr>
          <p:cNvPr id="2355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life-threatening complication of pregnancy</a:t>
            </a:r>
          </a:p>
          <a:p>
            <a:pPr eaLnBrk="1" hangingPunct="1"/>
            <a:r>
              <a:rPr lang="en-US" smtClean="0"/>
              <a:t>High morbidity and mortality rate when undiagnosed and ruptured</a:t>
            </a:r>
          </a:p>
          <a:p>
            <a:pPr eaLnBrk="1" hangingPunct="1"/>
            <a:r>
              <a:rPr lang="en-US" smtClean="0"/>
              <a:t>Occurs in roughly 2% of all pregnancies</a:t>
            </a:r>
          </a:p>
          <a:p>
            <a:pPr eaLnBrk="1" hangingPunct="1"/>
            <a:r>
              <a:rPr lang="en-US" smtClean="0"/>
              <a:t>Abdominal pain and bleeding are common ED complaints in pregnant patients </a:t>
            </a:r>
            <a:r>
              <a:rPr lang="en-US" i="1" smtClean="0"/>
              <a:t>– this is the diagnosis you don’t want to miss!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1040</Words>
  <Application>Microsoft Macintosh PowerPoint</Application>
  <PresentationFormat>On-screen Show (4:3)</PresentationFormat>
  <Paragraphs>182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Wingdings</vt:lpstr>
      <vt:lpstr>Office Theme</vt:lpstr>
      <vt:lpstr>Top Ten Diagnoses You Can Make With an Ultrasound!</vt:lpstr>
      <vt:lpstr>ABDOMINAL AORTIC ANEURYSM</vt:lpstr>
      <vt:lpstr>Why it Matters</vt:lpstr>
      <vt:lpstr>Making the Call</vt:lpstr>
      <vt:lpstr>Normal</vt:lpstr>
      <vt:lpstr>Normal</vt:lpstr>
      <vt:lpstr>Abnormal</vt:lpstr>
      <vt:lpstr>ECTOPIC PREGNANCY</vt:lpstr>
      <vt:lpstr>Why it Matters</vt:lpstr>
      <vt:lpstr>Making the Call</vt:lpstr>
      <vt:lpstr>Normal</vt:lpstr>
      <vt:lpstr>Abnormal</vt:lpstr>
      <vt:lpstr>Abnormal</vt:lpstr>
      <vt:lpstr>RETINAL DETACHMENT</vt:lpstr>
      <vt:lpstr>Why it Matters </vt:lpstr>
      <vt:lpstr>Making the Call</vt:lpstr>
      <vt:lpstr>Normal</vt:lpstr>
      <vt:lpstr>Abnormal</vt:lpstr>
      <vt:lpstr>INCREASED INTRACRANIAL PRESSURE </vt:lpstr>
      <vt:lpstr>Why it Matters</vt:lpstr>
      <vt:lpstr>Making the Call</vt:lpstr>
      <vt:lpstr>Normal</vt:lpstr>
      <vt:lpstr>Abnormal</vt:lpstr>
      <vt:lpstr>URINARY RETENTION</vt:lpstr>
      <vt:lpstr>Why it Matters</vt:lpstr>
      <vt:lpstr>Making the Call</vt:lpstr>
      <vt:lpstr>Calculating…</vt:lpstr>
      <vt:lpstr>Calculating…</vt:lpstr>
      <vt:lpstr>Calculating…</vt:lpstr>
      <vt:lpstr>Check for hydro!</vt:lpstr>
      <vt:lpstr>GALLBLADDER DISEASE</vt:lpstr>
      <vt:lpstr>Why it Matters</vt:lpstr>
      <vt:lpstr>Making the Call</vt:lpstr>
      <vt:lpstr>Normal</vt:lpstr>
      <vt:lpstr>Abnormal</vt:lpstr>
      <vt:lpstr>Abnormal</vt:lpstr>
      <vt:lpstr>PLEURAL EFFUSION</vt:lpstr>
      <vt:lpstr>Why it Matters</vt:lpstr>
      <vt:lpstr>Making the Call</vt:lpstr>
      <vt:lpstr>Normal</vt:lpstr>
      <vt:lpstr>Abnormal</vt:lpstr>
      <vt:lpstr>PERICARDIAL EFFUSION</vt:lpstr>
      <vt:lpstr>Why it Matters</vt:lpstr>
      <vt:lpstr>Making the Call</vt:lpstr>
      <vt:lpstr>Normal</vt:lpstr>
      <vt:lpstr>Abnormal</vt:lpstr>
      <vt:lpstr>FREE FLUID IN THE ABDOMEN</vt:lpstr>
      <vt:lpstr>Why it Matters</vt:lpstr>
      <vt:lpstr>Making the Call</vt:lpstr>
      <vt:lpstr>Normal</vt:lpstr>
      <vt:lpstr>Normal</vt:lpstr>
      <vt:lpstr>Abnormal</vt:lpstr>
      <vt:lpstr>DVT</vt:lpstr>
      <vt:lpstr>Why it Matters</vt:lpstr>
      <vt:lpstr>Making the Call</vt:lpstr>
      <vt:lpstr>Normal</vt:lpstr>
      <vt:lpstr>Normal Augmentation</vt:lpstr>
      <vt:lpstr>Abnormal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Ten Diagnoses You Can Make With an Ultrasound!</dc:title>
  <dc:creator>Brooke Ybarra</dc:creator>
  <cp:lastModifiedBy>pschulze</cp:lastModifiedBy>
  <cp:revision>29</cp:revision>
  <dcterms:created xsi:type="dcterms:W3CDTF">2010-01-12T19:14:15Z</dcterms:created>
  <dcterms:modified xsi:type="dcterms:W3CDTF">2010-02-01T19:59:51Z</dcterms:modified>
</cp:coreProperties>
</file>